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9" r:id="rId4"/>
    <p:sldId id="258" r:id="rId5"/>
  </p:sldIdLst>
  <p:sldSz cx="24387175" cy="13716000"/>
  <p:notesSz cx="13716000" cy="24387175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Gilroy Bold" panose="020B0604020202020204" charset="0"/>
      <p:bold r:id="rId11"/>
      <p:italic r:id="rId12"/>
      <p:boldItalic r:id="rId13"/>
    </p:embeddedFont>
    <p:embeddedFont>
      <p:font typeface="Gilroy Regular" panose="020B0604020202020204" charset="0"/>
      <p:regular r:id="rId14"/>
      <p:bold r:id="rId15"/>
      <p:italic r:id="rId16"/>
      <p:boldItalic r:id="rId17"/>
    </p:embeddedFont>
    <p:embeddedFont>
      <p:font typeface="Gilroy-SemiboldItalic" panose="020B0604020202020204" charset="-52"/>
      <p:bold r:id="rId18"/>
      <p:italic r:id="rId19"/>
      <p:boldItalic r:id="rId20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407"/>
    <p:restoredTop sz="94610"/>
  </p:normalViewPr>
  <p:slideViewPr>
    <p:cSldViewPr snapToGrid="0" snapToObjects="1">
      <p:cViewPr varScale="1">
        <p:scale>
          <a:sx n="21" d="100"/>
          <a:sy n="21" d="100"/>
        </p:scale>
        <p:origin x="91" y="4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theme" Target="theme/theme1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9086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sv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sv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sv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7175" cy="5723467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204225" y="914400"/>
            <a:ext cx="16883358" cy="14634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1170" dirty="0">
                <a:solidFill>
                  <a:srgbClr val="FFFFFF">
                    <a:alpha val="100000"/>
                  </a:srgbClr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Всероссийский Конкурс</a:t>
            </a:r>
            <a:endParaRPr lang="en-US" sz="11170" dirty="0"/>
          </a:p>
        </p:txBody>
      </p:sp>
      <p:sp>
        <p:nvSpPr>
          <p:cNvPr id="4" name="Text 1"/>
          <p:cNvSpPr/>
          <p:nvPr/>
        </p:nvSpPr>
        <p:spPr>
          <a:xfrm>
            <a:off x="4242330" y="2413000"/>
            <a:ext cx="16689270" cy="9391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7185" dirty="0">
                <a:solidFill>
                  <a:srgbClr val="FFFFFF">
                    <a:alpha val="100000"/>
                  </a:srgbClr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профессионального мастерства 2025 </a:t>
            </a:r>
            <a:endParaRPr lang="en-US" sz="7185" dirty="0"/>
          </a:p>
        </p:txBody>
      </p:sp>
      <p:sp>
        <p:nvSpPr>
          <p:cNvPr id="5" name="Text 2"/>
          <p:cNvSpPr/>
          <p:nvPr/>
        </p:nvSpPr>
        <p:spPr>
          <a:xfrm>
            <a:off x="4267733" y="3454400"/>
            <a:ext cx="16554402" cy="12869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000"/>
              </a:lnSpc>
              <a:buNone/>
            </a:pPr>
            <a:r>
              <a:rPr lang="en-US" sz="4000" kern="0" spc="120" dirty="0">
                <a:solidFill>
                  <a:srgbClr val="FFFFFF">
                    <a:alpha val="100000"/>
                  </a:srgbClr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в рамках государственной программы развития добровольного безвозмездного донорства крови и ее компонентов</a:t>
            </a:r>
            <a:endParaRPr lang="en-US" sz="4000" dirty="0"/>
          </a:p>
        </p:txBody>
      </p:sp>
      <p:pic>
        <p:nvPicPr>
          <p:cNvPr id="6" name="Image 1" descr=" 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032" y="254000"/>
            <a:ext cx="871120" cy="995443"/>
          </a:xfrm>
          <a:prstGeom prst="rect">
            <a:avLst/>
          </a:prstGeom>
        </p:spPr>
      </p:pic>
      <p:pic>
        <p:nvPicPr>
          <p:cNvPr id="7" name="Image 2" descr=" 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245" y="292286"/>
            <a:ext cx="1723095" cy="957154"/>
          </a:xfrm>
          <a:prstGeom prst="rect">
            <a:avLst/>
          </a:prstGeom>
        </p:spPr>
      </p:pic>
      <p:pic>
        <p:nvPicPr>
          <p:cNvPr id="8" name="Image 3" descr=" 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441053" y="254000"/>
            <a:ext cx="19145" cy="995443"/>
          </a:xfrm>
          <a:prstGeom prst="rect">
            <a:avLst/>
          </a:prstGeom>
        </p:spPr>
      </p:pic>
      <p:pic>
        <p:nvPicPr>
          <p:cNvPr id="9" name="Image 4" descr=" 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994724" y="0"/>
            <a:ext cx="7392324" cy="9811779"/>
          </a:xfrm>
          <a:prstGeom prst="rect">
            <a:avLst/>
          </a:prstGeom>
        </p:spPr>
      </p:pic>
      <p:sp>
        <p:nvSpPr>
          <p:cNvPr id="10" name="Text 3"/>
          <p:cNvSpPr/>
          <p:nvPr/>
        </p:nvSpPr>
        <p:spPr>
          <a:xfrm>
            <a:off x="2527616" y="5977968"/>
            <a:ext cx="21085419" cy="9186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7000" dirty="0">
                <a:solidFill>
                  <a:srgbClr val="000000">
                    <a:alpha val="100000"/>
                  </a:srgbClr>
                </a:solidFill>
                <a:latin typeface="Gilroy-SemiboldItalic" pitchFamily="34" charset="0"/>
                <a:ea typeface="Gilroy-SemiboldItalic" pitchFamily="34" charset="-122"/>
                <a:cs typeface="Gilroy-SemiboldItalic" pitchFamily="34" charset="-120"/>
              </a:rPr>
              <a:t>Регион и название учреждения службы крови</a:t>
            </a:r>
            <a:endParaRPr lang="en-US" sz="7000" dirty="0"/>
          </a:p>
        </p:txBody>
      </p:sp>
      <p:sp>
        <p:nvSpPr>
          <p:cNvPr id="11" name="Text 4"/>
          <p:cNvSpPr/>
          <p:nvPr/>
        </p:nvSpPr>
        <p:spPr>
          <a:xfrm>
            <a:off x="5517080" y="7643658"/>
            <a:ext cx="14088735" cy="9186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7000" dirty="0" err="1" smtClean="0">
                <a:solidFill>
                  <a:srgbClr val="E52B13">
                    <a:alpha val="100000"/>
                  </a:srgbClr>
                </a:solidFill>
                <a:latin typeface="Gilroy-SemiboldItalic" pitchFamily="34" charset="0"/>
                <a:ea typeface="Gilroy-SemiboldItalic" pitchFamily="34" charset="-122"/>
                <a:cs typeface="Gilroy-SemiboldItalic" pitchFamily="34" charset="-120"/>
              </a:rPr>
              <a:t>Название</a:t>
            </a:r>
            <a:r>
              <a:rPr lang="ru-RU" sz="7000" dirty="0" smtClean="0">
                <a:solidFill>
                  <a:srgbClr val="E52B13">
                    <a:alpha val="100000"/>
                  </a:srgbClr>
                </a:solidFill>
                <a:latin typeface="Gilroy-SemiboldItalic" pitchFamily="34" charset="0"/>
                <a:ea typeface="Gilroy-SemiboldItalic" pitchFamily="34" charset="-122"/>
                <a:cs typeface="Gilroy-SemiboldItalic" pitchFamily="34" charset="-120"/>
              </a:rPr>
              <a:t> </a:t>
            </a:r>
            <a:r>
              <a:rPr lang="en-US" sz="7000" dirty="0" err="1" smtClean="0">
                <a:solidFill>
                  <a:srgbClr val="E52B13">
                    <a:alpha val="100000"/>
                  </a:srgbClr>
                </a:solidFill>
                <a:latin typeface="Gilroy-SemiboldItalic" pitchFamily="34" charset="0"/>
                <a:ea typeface="Gilroy-SemiboldItalic" pitchFamily="34" charset="-122"/>
                <a:cs typeface="Gilroy-SemiboldItalic" pitchFamily="34" charset="-120"/>
              </a:rPr>
              <a:t>работы</a:t>
            </a:r>
            <a:r>
              <a:rPr lang="ru-RU" sz="7000" dirty="0" smtClean="0">
                <a:solidFill>
                  <a:srgbClr val="E52B13">
                    <a:alpha val="100000"/>
                  </a:srgbClr>
                </a:solidFill>
                <a:latin typeface="Gilroy-SemiboldItalic" pitchFamily="34" charset="0"/>
                <a:ea typeface="Gilroy-SemiboldItalic" pitchFamily="34" charset="-122"/>
                <a:cs typeface="Gilroy-SemiboldItalic" pitchFamily="34" charset="-120"/>
              </a:rPr>
              <a:t> </a:t>
            </a:r>
            <a:r>
              <a:rPr lang="en-US" sz="7000" dirty="0" smtClean="0">
                <a:solidFill>
                  <a:srgbClr val="E52B13">
                    <a:alpha val="100000"/>
                  </a:srgbClr>
                </a:solidFill>
                <a:latin typeface="Gilroy-SemiboldItalic" pitchFamily="34" charset="0"/>
                <a:ea typeface="Gilroy-SemiboldItalic" pitchFamily="34" charset="-122"/>
                <a:cs typeface="Gilroy-SemiboldItalic" pitchFamily="34" charset="-120"/>
              </a:rPr>
              <a:t>/ </a:t>
            </a:r>
            <a:r>
              <a:rPr lang="ru-RU" sz="7000" dirty="0" smtClean="0">
                <a:solidFill>
                  <a:srgbClr val="E52B13">
                    <a:alpha val="100000"/>
                  </a:srgbClr>
                </a:solidFill>
                <a:latin typeface="Gilroy-SemiboldItalic" pitchFamily="34" charset="0"/>
                <a:ea typeface="Gilroy-SemiboldItalic" pitchFamily="34" charset="-122"/>
                <a:cs typeface="Gilroy-SemiboldItalic" pitchFamily="34" charset="-120"/>
              </a:rPr>
              <a:t>проекта</a:t>
            </a:r>
            <a:endParaRPr lang="en-US" sz="7000" dirty="0"/>
          </a:p>
        </p:txBody>
      </p:sp>
      <p:sp>
        <p:nvSpPr>
          <p:cNvPr id="12" name="Text 5"/>
          <p:cNvSpPr/>
          <p:nvPr/>
        </p:nvSpPr>
        <p:spPr>
          <a:xfrm>
            <a:off x="254033" y="9750071"/>
            <a:ext cx="24133016" cy="9186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en-US" sz="7000" dirty="0" err="1">
                <a:solidFill>
                  <a:srgbClr val="000000">
                    <a:alpha val="100000"/>
                  </a:srgbClr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Номинация</a:t>
            </a:r>
            <a:r>
              <a:rPr lang="ru-RU" sz="7000" dirty="0">
                <a:solidFill>
                  <a:srgbClr val="000000">
                    <a:alpha val="100000"/>
                  </a:srgbClr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 </a:t>
            </a:r>
            <a:r>
              <a:rPr lang="en-US" sz="6500" dirty="0">
                <a:solidFill>
                  <a:srgbClr val="000000">
                    <a:alpha val="100000"/>
                  </a:srgbClr>
                </a:solidFill>
                <a:latin typeface="Gilroy-SemiboldItalic" pitchFamily="34" charset="0"/>
                <a:ea typeface="Gilroy-SemiboldItalic" pitchFamily="34" charset="-122"/>
                <a:cs typeface="Gilroy-SemiboldItalic" pitchFamily="34" charset="-120"/>
              </a:rPr>
              <a:t>Р</a:t>
            </a:r>
            <a:r>
              <a:rPr lang="ru-RU" sz="6500" dirty="0">
                <a:solidFill>
                  <a:srgbClr val="000000">
                    <a:alpha val="100000"/>
                  </a:srgbClr>
                </a:solidFill>
                <a:latin typeface="Gilroy-SemiboldItalic" pitchFamily="34" charset="0"/>
                <a:ea typeface="Gilroy-SemiboldItalic" pitchFamily="34" charset="-122"/>
                <a:cs typeface="Gilroy-SemiboldItalic" pitchFamily="34" charset="-120"/>
              </a:rPr>
              <a:t>ЕГИОН –  ЛИДЕР ДОНОРСКОГО ДВИЖЕНИЯ</a:t>
            </a:r>
            <a:endParaRPr lang="en-US" sz="6500" dirty="0"/>
          </a:p>
        </p:txBody>
      </p:sp>
      <p:pic>
        <p:nvPicPr>
          <p:cNvPr id="16" name="Image 7" descr=" 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7571" y="1605226"/>
            <a:ext cx="1628834" cy="3405318"/>
          </a:xfrm>
          <a:prstGeom prst="rect">
            <a:avLst/>
          </a:prstGeom>
        </p:spPr>
      </p:pic>
      <p:pic>
        <p:nvPicPr>
          <p:cNvPr id="22" name="Image 6" descr=" ">
            <a:extLst>
              <a:ext uri="{FF2B5EF4-FFF2-40B4-BE49-F238E27FC236}">
                <a16:creationId xmlns:a16="http://schemas.microsoft.com/office/drawing/2014/main" id="{113158BF-8175-9CC8-FA65-3941D02CED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2527616" y="12722537"/>
            <a:ext cx="20154900" cy="12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 ">
            <a:extLst>
              <a:ext uri="{FF2B5EF4-FFF2-40B4-BE49-F238E27FC236}">
                <a16:creationId xmlns:a16="http://schemas.microsoft.com/office/drawing/2014/main" id="{9FCC9D0F-D063-82F4-D524-AE6E91D96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0338" y="-70339"/>
            <a:ext cx="24460200" cy="3004473"/>
          </a:xfrm>
          <a:prstGeom prst="rect">
            <a:avLst/>
          </a:prstGeom>
        </p:spPr>
      </p:pic>
      <p:sp>
        <p:nvSpPr>
          <p:cNvPr id="3" name="Text 0">
            <a:extLst>
              <a:ext uri="{FF2B5EF4-FFF2-40B4-BE49-F238E27FC236}">
                <a16:creationId xmlns:a16="http://schemas.microsoft.com/office/drawing/2014/main" id="{0ECF71FB-617D-A29A-3EF1-86E3F2A3CE22}"/>
              </a:ext>
            </a:extLst>
          </p:cNvPr>
          <p:cNvSpPr/>
          <p:nvPr/>
        </p:nvSpPr>
        <p:spPr>
          <a:xfrm>
            <a:off x="6045200" y="395740"/>
            <a:ext cx="12700224" cy="11052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8405" dirty="0">
                <a:solidFill>
                  <a:srgbClr val="FFFFFF">
                    <a:alpha val="100000"/>
                  </a:srgbClr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Всероссийский Конкурс</a:t>
            </a:r>
            <a:endParaRPr lang="en-US" sz="8405" dirty="0"/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F7025917-66C8-CC56-155A-031A885E3424}"/>
              </a:ext>
            </a:extLst>
          </p:cNvPr>
          <p:cNvSpPr/>
          <p:nvPr/>
        </p:nvSpPr>
        <p:spPr>
          <a:xfrm>
            <a:off x="6073871" y="1523623"/>
            <a:ext cx="12560603" cy="7116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5407" dirty="0">
                <a:solidFill>
                  <a:srgbClr val="FFFFFF">
                    <a:alpha val="100000"/>
                  </a:srgbClr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профессионального мастерства 2025 </a:t>
            </a:r>
            <a:endParaRPr lang="en-US" sz="5407" dirty="0"/>
          </a:p>
        </p:txBody>
      </p:sp>
      <p:pic>
        <p:nvPicPr>
          <p:cNvPr id="5" name="Image 1" descr=" ">
            <a:extLst>
              <a:ext uri="{FF2B5EF4-FFF2-40B4-BE49-F238E27FC236}">
                <a16:creationId xmlns:a16="http://schemas.microsoft.com/office/drawing/2014/main" id="{C8C1CF84-9FDD-9B57-A81B-575C37DA7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" y="649325"/>
            <a:ext cx="1118419" cy="1278384"/>
          </a:xfrm>
          <a:prstGeom prst="rect">
            <a:avLst/>
          </a:prstGeom>
        </p:spPr>
      </p:pic>
      <p:pic>
        <p:nvPicPr>
          <p:cNvPr id="6" name="Image 2" descr=" ">
            <a:extLst>
              <a:ext uri="{FF2B5EF4-FFF2-40B4-BE49-F238E27FC236}">
                <a16:creationId xmlns:a16="http://schemas.microsoft.com/office/drawing/2014/main" id="{B6C6A288-D661-049A-8E80-50EB34802A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6742" y="698492"/>
            <a:ext cx="2212258" cy="1229214"/>
          </a:xfrm>
          <a:prstGeom prst="rect">
            <a:avLst/>
          </a:prstGeom>
        </p:spPr>
      </p:pic>
      <p:pic>
        <p:nvPicPr>
          <p:cNvPr id="7" name="Image 3" descr=" ">
            <a:extLst>
              <a:ext uri="{FF2B5EF4-FFF2-40B4-BE49-F238E27FC236}">
                <a16:creationId xmlns:a16="http://schemas.microsoft.com/office/drawing/2014/main" id="{F2050DD8-6549-AAB9-AACC-A025506E3D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019301" y="649325"/>
            <a:ext cx="24581" cy="1278384"/>
          </a:xfrm>
          <a:prstGeom prst="rect">
            <a:avLst/>
          </a:prstGeom>
        </p:spPr>
      </p:pic>
      <p:pic>
        <p:nvPicPr>
          <p:cNvPr id="8" name="Image 4" descr=" ">
            <a:extLst>
              <a:ext uri="{FF2B5EF4-FFF2-40B4-BE49-F238E27FC236}">
                <a16:creationId xmlns:a16="http://schemas.microsoft.com/office/drawing/2014/main" id="{A8439E80-268F-D247-CFAF-F9C273F285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696434" y="80682"/>
            <a:ext cx="1286050" cy="2689412"/>
          </a:xfrm>
          <a:prstGeom prst="rect">
            <a:avLst/>
          </a:prstGeom>
        </p:spPr>
      </p:pic>
      <p:sp>
        <p:nvSpPr>
          <p:cNvPr id="10" name="Text 2">
            <a:extLst>
              <a:ext uri="{FF2B5EF4-FFF2-40B4-BE49-F238E27FC236}">
                <a16:creationId xmlns:a16="http://schemas.microsoft.com/office/drawing/2014/main" id="{E14156E8-2E42-9851-8A9E-D4FCD0CB2A98}"/>
              </a:ext>
            </a:extLst>
          </p:cNvPr>
          <p:cNvSpPr/>
          <p:nvPr/>
        </p:nvSpPr>
        <p:spPr>
          <a:xfrm>
            <a:off x="2146300" y="3467613"/>
            <a:ext cx="20091400" cy="5250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4000" dirty="0" err="1">
                <a:ln w="12700">
                  <a:solidFill>
                    <a:srgbClr val="000000"/>
                  </a:solidFill>
                </a:ln>
                <a:solidFill>
                  <a:srgbClr val="000000">
                    <a:alpha val="100000"/>
                  </a:srgbClr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Название</a:t>
            </a:r>
            <a:r>
              <a:rPr lang="en-US" sz="4000" dirty="0">
                <a:ln w="12700">
                  <a:solidFill>
                    <a:srgbClr val="000000"/>
                  </a:solidFill>
                </a:ln>
                <a:solidFill>
                  <a:srgbClr val="000000">
                    <a:alpha val="100000"/>
                  </a:srgbClr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 </a:t>
            </a:r>
            <a:r>
              <a:rPr lang="ru-RU" sz="4000" dirty="0" smtClean="0">
                <a:ln w="12700">
                  <a:solidFill>
                    <a:srgbClr val="000000"/>
                  </a:solidFill>
                </a:ln>
                <a:solidFill>
                  <a:srgbClr val="000000">
                    <a:alpha val="100000"/>
                  </a:srgbClr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работы </a:t>
            </a:r>
            <a:r>
              <a:rPr lang="en-US" sz="4000" dirty="0" smtClean="0">
                <a:ln w="12700">
                  <a:solidFill>
                    <a:srgbClr val="000000"/>
                  </a:solidFill>
                </a:ln>
                <a:solidFill>
                  <a:srgbClr val="000000">
                    <a:alpha val="100000"/>
                  </a:srgbClr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/ </a:t>
            </a:r>
            <a:r>
              <a:rPr lang="en-US" sz="4000" dirty="0" err="1" smtClean="0">
                <a:ln w="12700">
                  <a:solidFill>
                    <a:srgbClr val="000000"/>
                  </a:solidFill>
                </a:ln>
                <a:solidFill>
                  <a:srgbClr val="000000">
                    <a:alpha val="100000"/>
                  </a:srgbClr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проекта</a:t>
            </a:r>
            <a:r>
              <a:rPr lang="en-US" sz="4000" dirty="0">
                <a:ln w="12700">
                  <a:solidFill>
                    <a:srgbClr val="000000"/>
                  </a:solidFill>
                </a:ln>
                <a:solidFill>
                  <a:srgbClr val="000000">
                    <a:alpha val="100000"/>
                  </a:srgbClr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:</a:t>
            </a:r>
            <a:endParaRPr lang="en-US" sz="4000" dirty="0"/>
          </a:p>
        </p:txBody>
      </p:sp>
      <p:sp>
        <p:nvSpPr>
          <p:cNvPr id="12" name="Text 4">
            <a:extLst>
              <a:ext uri="{FF2B5EF4-FFF2-40B4-BE49-F238E27FC236}">
                <a16:creationId xmlns:a16="http://schemas.microsoft.com/office/drawing/2014/main" id="{8698296A-105F-5E7E-9CE5-B8667A7E3524}"/>
              </a:ext>
            </a:extLst>
          </p:cNvPr>
          <p:cNvSpPr/>
          <p:nvPr/>
        </p:nvSpPr>
        <p:spPr>
          <a:xfrm>
            <a:off x="2019301" y="5817530"/>
            <a:ext cx="19733986" cy="22905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4000" dirty="0" err="1">
                <a:ln w="12700">
                  <a:solidFill>
                    <a:srgbClr val="000000"/>
                  </a:solidFill>
                </a:ln>
                <a:solidFill>
                  <a:srgbClr val="000000">
                    <a:alpha val="100000"/>
                  </a:srgbClr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Краткое</a:t>
            </a:r>
            <a:r>
              <a:rPr lang="en-US" sz="4000" dirty="0">
                <a:ln w="12700">
                  <a:solidFill>
                    <a:srgbClr val="000000"/>
                  </a:solidFill>
                </a:ln>
                <a:solidFill>
                  <a:srgbClr val="000000">
                    <a:alpha val="100000"/>
                  </a:srgbClr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 </a:t>
            </a:r>
            <a:r>
              <a:rPr lang="en-US" sz="4000" dirty="0" err="1" smtClean="0">
                <a:ln w="12700">
                  <a:solidFill>
                    <a:srgbClr val="000000"/>
                  </a:solidFill>
                </a:ln>
                <a:solidFill>
                  <a:srgbClr val="000000">
                    <a:alpha val="100000"/>
                  </a:srgbClr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описание</a:t>
            </a:r>
            <a:r>
              <a:rPr lang="en-US" sz="4000" dirty="0" smtClean="0">
                <a:ln w="12700">
                  <a:solidFill>
                    <a:srgbClr val="000000"/>
                  </a:solidFill>
                </a:ln>
                <a:solidFill>
                  <a:srgbClr val="000000">
                    <a:alpha val="100000"/>
                  </a:srgbClr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:</a:t>
            </a:r>
            <a:endParaRPr lang="en-US" sz="4000" dirty="0"/>
          </a:p>
        </p:txBody>
      </p:sp>
      <p:pic>
        <p:nvPicPr>
          <p:cNvPr id="15" name="Image 6" descr=" ">
            <a:extLst>
              <a:ext uri="{FF2B5EF4-FFF2-40B4-BE49-F238E27FC236}">
                <a16:creationId xmlns:a16="http://schemas.microsoft.com/office/drawing/2014/main" id="{149A7BCB-DA19-8BAB-871B-DAB73D1E48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2146300" y="4001092"/>
            <a:ext cx="20154900" cy="1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61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 ">
            <a:extLst>
              <a:ext uri="{FF2B5EF4-FFF2-40B4-BE49-F238E27FC236}">
                <a16:creationId xmlns:a16="http://schemas.microsoft.com/office/drawing/2014/main" id="{9FCC9D0F-D063-82F4-D524-AE6E91D96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0338" y="-70339"/>
            <a:ext cx="24460200" cy="3004473"/>
          </a:xfrm>
          <a:prstGeom prst="rect">
            <a:avLst/>
          </a:prstGeom>
        </p:spPr>
      </p:pic>
      <p:sp>
        <p:nvSpPr>
          <p:cNvPr id="3" name="Text 0">
            <a:extLst>
              <a:ext uri="{FF2B5EF4-FFF2-40B4-BE49-F238E27FC236}">
                <a16:creationId xmlns:a16="http://schemas.microsoft.com/office/drawing/2014/main" id="{0ECF71FB-617D-A29A-3EF1-86E3F2A3CE22}"/>
              </a:ext>
            </a:extLst>
          </p:cNvPr>
          <p:cNvSpPr/>
          <p:nvPr/>
        </p:nvSpPr>
        <p:spPr>
          <a:xfrm>
            <a:off x="6045200" y="395740"/>
            <a:ext cx="12700224" cy="11052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8405" dirty="0">
                <a:solidFill>
                  <a:srgbClr val="FFFFFF">
                    <a:alpha val="100000"/>
                  </a:srgbClr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Всероссийский Конкурс</a:t>
            </a:r>
            <a:endParaRPr lang="en-US" sz="8405" dirty="0"/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F7025917-66C8-CC56-155A-031A885E3424}"/>
              </a:ext>
            </a:extLst>
          </p:cNvPr>
          <p:cNvSpPr/>
          <p:nvPr/>
        </p:nvSpPr>
        <p:spPr>
          <a:xfrm>
            <a:off x="6073871" y="1523623"/>
            <a:ext cx="12560603" cy="7116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5407" dirty="0">
                <a:solidFill>
                  <a:srgbClr val="FFFFFF">
                    <a:alpha val="100000"/>
                  </a:srgbClr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профессионального мастерства 2025 </a:t>
            </a:r>
            <a:endParaRPr lang="en-US" sz="5407" dirty="0"/>
          </a:p>
        </p:txBody>
      </p:sp>
      <p:pic>
        <p:nvPicPr>
          <p:cNvPr id="5" name="Image 1" descr=" ">
            <a:extLst>
              <a:ext uri="{FF2B5EF4-FFF2-40B4-BE49-F238E27FC236}">
                <a16:creationId xmlns:a16="http://schemas.microsoft.com/office/drawing/2014/main" id="{C8C1CF84-9FDD-9B57-A81B-575C37DA7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" y="649325"/>
            <a:ext cx="1118419" cy="1278384"/>
          </a:xfrm>
          <a:prstGeom prst="rect">
            <a:avLst/>
          </a:prstGeom>
        </p:spPr>
      </p:pic>
      <p:pic>
        <p:nvPicPr>
          <p:cNvPr id="6" name="Image 2" descr=" ">
            <a:extLst>
              <a:ext uri="{FF2B5EF4-FFF2-40B4-BE49-F238E27FC236}">
                <a16:creationId xmlns:a16="http://schemas.microsoft.com/office/drawing/2014/main" id="{B6C6A288-D661-049A-8E80-50EB34802A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6742" y="698492"/>
            <a:ext cx="2212258" cy="1229214"/>
          </a:xfrm>
          <a:prstGeom prst="rect">
            <a:avLst/>
          </a:prstGeom>
        </p:spPr>
      </p:pic>
      <p:pic>
        <p:nvPicPr>
          <p:cNvPr id="7" name="Image 3" descr=" ">
            <a:extLst>
              <a:ext uri="{FF2B5EF4-FFF2-40B4-BE49-F238E27FC236}">
                <a16:creationId xmlns:a16="http://schemas.microsoft.com/office/drawing/2014/main" id="{F2050DD8-6549-AAB9-AACC-A025506E3D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019301" y="649325"/>
            <a:ext cx="24581" cy="1278384"/>
          </a:xfrm>
          <a:prstGeom prst="rect">
            <a:avLst/>
          </a:prstGeom>
        </p:spPr>
      </p:pic>
      <p:pic>
        <p:nvPicPr>
          <p:cNvPr id="8" name="Image 4" descr=" ">
            <a:extLst>
              <a:ext uri="{FF2B5EF4-FFF2-40B4-BE49-F238E27FC236}">
                <a16:creationId xmlns:a16="http://schemas.microsoft.com/office/drawing/2014/main" id="{A8439E80-268F-D247-CFAF-F9C273F285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696434" y="80682"/>
            <a:ext cx="1286050" cy="2689412"/>
          </a:xfrm>
          <a:prstGeom prst="rect">
            <a:avLst/>
          </a:prstGeom>
        </p:spPr>
      </p:pic>
      <p:sp>
        <p:nvSpPr>
          <p:cNvPr id="12" name="Text 4">
            <a:extLst>
              <a:ext uri="{FF2B5EF4-FFF2-40B4-BE49-F238E27FC236}">
                <a16:creationId xmlns:a16="http://schemas.microsoft.com/office/drawing/2014/main" id="{8698296A-105F-5E7E-9CE5-B8667A7E3524}"/>
              </a:ext>
            </a:extLst>
          </p:cNvPr>
          <p:cNvSpPr/>
          <p:nvPr/>
        </p:nvSpPr>
        <p:spPr>
          <a:xfrm>
            <a:off x="2043882" y="3518420"/>
            <a:ext cx="19733986" cy="22905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ru-RU" sz="4000" dirty="0" smtClean="0">
                <a:ln w="12700">
                  <a:solidFill>
                    <a:srgbClr val="000000"/>
                  </a:solidFill>
                </a:ln>
                <a:solidFill>
                  <a:srgbClr val="000000">
                    <a:alpha val="100000"/>
                  </a:srgbClr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Масштабность, количественные и качественные показатели</a:t>
            </a:r>
            <a:r>
              <a:rPr lang="en-US" sz="4000" dirty="0" smtClean="0">
                <a:ln w="12700">
                  <a:solidFill>
                    <a:srgbClr val="000000"/>
                  </a:solidFill>
                </a:ln>
                <a:solidFill>
                  <a:srgbClr val="000000">
                    <a:alpha val="100000"/>
                  </a:srgbClr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:</a:t>
            </a:r>
            <a:endParaRPr lang="en-US" sz="4000" dirty="0"/>
          </a:p>
        </p:txBody>
      </p:sp>
      <p:sp>
        <p:nvSpPr>
          <p:cNvPr id="13" name="Text 5">
            <a:extLst>
              <a:ext uri="{FF2B5EF4-FFF2-40B4-BE49-F238E27FC236}">
                <a16:creationId xmlns:a16="http://schemas.microsoft.com/office/drawing/2014/main" id="{01134D34-33E2-57DD-F38D-523E2EFC171F}"/>
              </a:ext>
            </a:extLst>
          </p:cNvPr>
          <p:cNvSpPr/>
          <p:nvPr/>
        </p:nvSpPr>
        <p:spPr>
          <a:xfrm>
            <a:off x="2019301" y="9550869"/>
            <a:ext cx="20091400" cy="13250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ru-RU" sz="4000" dirty="0" smtClean="0">
                <a:ln w="12700">
                  <a:solidFill>
                    <a:srgbClr val="000000"/>
                  </a:solidFill>
                </a:ln>
                <a:solidFill>
                  <a:srgbClr val="000000">
                    <a:alpha val="100000"/>
                  </a:srgbClr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Региональные меры поддержки</a:t>
            </a:r>
            <a:r>
              <a:rPr lang="en-US" sz="4000" dirty="0" smtClean="0">
                <a:ln w="12700">
                  <a:solidFill>
                    <a:srgbClr val="000000"/>
                  </a:solidFill>
                </a:ln>
                <a:solidFill>
                  <a:srgbClr val="000000">
                    <a:alpha val="100000"/>
                  </a:srgbClr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:</a:t>
            </a:r>
            <a:endParaRPr lang="en-US" sz="4000" dirty="0"/>
          </a:p>
        </p:txBody>
      </p:sp>
      <p:sp>
        <p:nvSpPr>
          <p:cNvPr id="15" name="Text 4">
            <a:extLst>
              <a:ext uri="{FF2B5EF4-FFF2-40B4-BE49-F238E27FC236}">
                <a16:creationId xmlns:a16="http://schemas.microsoft.com/office/drawing/2014/main" id="{8698296A-105F-5E7E-9CE5-B8667A7E3524}"/>
              </a:ext>
            </a:extLst>
          </p:cNvPr>
          <p:cNvSpPr/>
          <p:nvPr/>
        </p:nvSpPr>
        <p:spPr>
          <a:xfrm>
            <a:off x="2019301" y="6253870"/>
            <a:ext cx="19733986" cy="22905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ru-RU" sz="4000" dirty="0" smtClean="0">
                <a:ln w="12700">
                  <a:solidFill>
                    <a:srgbClr val="000000"/>
                  </a:solidFill>
                </a:ln>
                <a:solidFill>
                  <a:srgbClr val="000000">
                    <a:alpha val="100000"/>
                  </a:srgbClr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Организация работы с донорским контингентом</a:t>
            </a:r>
            <a:r>
              <a:rPr lang="en-US" sz="4000" dirty="0" smtClean="0">
                <a:ln w="12700">
                  <a:solidFill>
                    <a:srgbClr val="000000"/>
                  </a:solidFill>
                </a:ln>
                <a:solidFill>
                  <a:srgbClr val="000000">
                    <a:alpha val="100000"/>
                  </a:srgbClr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: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2572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 ">
            <a:extLst>
              <a:ext uri="{FF2B5EF4-FFF2-40B4-BE49-F238E27FC236}">
                <a16:creationId xmlns:a16="http://schemas.microsoft.com/office/drawing/2014/main" id="{9FCC9D0F-D063-82F4-D524-AE6E91D96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0338" y="-70339"/>
            <a:ext cx="24460200" cy="3004473"/>
          </a:xfrm>
          <a:prstGeom prst="rect">
            <a:avLst/>
          </a:prstGeom>
        </p:spPr>
      </p:pic>
      <p:sp>
        <p:nvSpPr>
          <p:cNvPr id="3" name="Text 0">
            <a:extLst>
              <a:ext uri="{FF2B5EF4-FFF2-40B4-BE49-F238E27FC236}">
                <a16:creationId xmlns:a16="http://schemas.microsoft.com/office/drawing/2014/main" id="{0ECF71FB-617D-A29A-3EF1-86E3F2A3CE22}"/>
              </a:ext>
            </a:extLst>
          </p:cNvPr>
          <p:cNvSpPr/>
          <p:nvPr/>
        </p:nvSpPr>
        <p:spPr>
          <a:xfrm>
            <a:off x="6045200" y="395740"/>
            <a:ext cx="12700224" cy="11052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8405" dirty="0">
                <a:solidFill>
                  <a:srgbClr val="FFFFFF">
                    <a:alpha val="100000"/>
                  </a:srgbClr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Всероссийский Конкурс</a:t>
            </a:r>
            <a:endParaRPr lang="en-US" sz="8405" dirty="0"/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F7025917-66C8-CC56-155A-031A885E3424}"/>
              </a:ext>
            </a:extLst>
          </p:cNvPr>
          <p:cNvSpPr/>
          <p:nvPr/>
        </p:nvSpPr>
        <p:spPr>
          <a:xfrm>
            <a:off x="6073871" y="1523623"/>
            <a:ext cx="12560603" cy="7116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5407" dirty="0">
                <a:solidFill>
                  <a:srgbClr val="FFFFFF">
                    <a:alpha val="100000"/>
                  </a:srgbClr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профессионального мастерства 2025 </a:t>
            </a:r>
            <a:endParaRPr lang="en-US" sz="5407" dirty="0"/>
          </a:p>
        </p:txBody>
      </p:sp>
      <p:pic>
        <p:nvPicPr>
          <p:cNvPr id="5" name="Image 1" descr=" ">
            <a:extLst>
              <a:ext uri="{FF2B5EF4-FFF2-40B4-BE49-F238E27FC236}">
                <a16:creationId xmlns:a16="http://schemas.microsoft.com/office/drawing/2014/main" id="{C8C1CF84-9FDD-9B57-A81B-575C37DA7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" y="649325"/>
            <a:ext cx="1118419" cy="1278384"/>
          </a:xfrm>
          <a:prstGeom prst="rect">
            <a:avLst/>
          </a:prstGeom>
        </p:spPr>
      </p:pic>
      <p:pic>
        <p:nvPicPr>
          <p:cNvPr id="6" name="Image 2" descr=" ">
            <a:extLst>
              <a:ext uri="{FF2B5EF4-FFF2-40B4-BE49-F238E27FC236}">
                <a16:creationId xmlns:a16="http://schemas.microsoft.com/office/drawing/2014/main" id="{B6C6A288-D661-049A-8E80-50EB34802A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6742" y="698492"/>
            <a:ext cx="2212258" cy="1229214"/>
          </a:xfrm>
          <a:prstGeom prst="rect">
            <a:avLst/>
          </a:prstGeom>
        </p:spPr>
      </p:pic>
      <p:pic>
        <p:nvPicPr>
          <p:cNvPr id="7" name="Image 3" descr=" ">
            <a:extLst>
              <a:ext uri="{FF2B5EF4-FFF2-40B4-BE49-F238E27FC236}">
                <a16:creationId xmlns:a16="http://schemas.microsoft.com/office/drawing/2014/main" id="{F2050DD8-6549-AAB9-AACC-A025506E3D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019301" y="649325"/>
            <a:ext cx="24581" cy="1278384"/>
          </a:xfrm>
          <a:prstGeom prst="rect">
            <a:avLst/>
          </a:prstGeom>
        </p:spPr>
      </p:pic>
      <p:pic>
        <p:nvPicPr>
          <p:cNvPr id="8" name="Image 4" descr=" ">
            <a:extLst>
              <a:ext uri="{FF2B5EF4-FFF2-40B4-BE49-F238E27FC236}">
                <a16:creationId xmlns:a16="http://schemas.microsoft.com/office/drawing/2014/main" id="{A8439E80-268F-D247-CFAF-F9C273F285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696434" y="80682"/>
            <a:ext cx="1286050" cy="2689412"/>
          </a:xfrm>
          <a:prstGeom prst="rect">
            <a:avLst/>
          </a:prstGeom>
        </p:spPr>
      </p:pic>
      <p:sp>
        <p:nvSpPr>
          <p:cNvPr id="12" name="Text 4">
            <a:extLst>
              <a:ext uri="{FF2B5EF4-FFF2-40B4-BE49-F238E27FC236}">
                <a16:creationId xmlns:a16="http://schemas.microsoft.com/office/drawing/2014/main" id="{8698296A-105F-5E7E-9CE5-B8667A7E3524}"/>
              </a:ext>
            </a:extLst>
          </p:cNvPr>
          <p:cNvSpPr/>
          <p:nvPr/>
        </p:nvSpPr>
        <p:spPr>
          <a:xfrm>
            <a:off x="2019301" y="3518420"/>
            <a:ext cx="19733986" cy="22905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ru-RU" sz="4000" dirty="0" smtClean="0">
                <a:ln w="12700">
                  <a:solidFill>
                    <a:srgbClr val="000000"/>
                  </a:solidFill>
                </a:ln>
                <a:solidFill>
                  <a:srgbClr val="000000">
                    <a:alpha val="100000"/>
                  </a:srgbClr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Описание </a:t>
            </a:r>
            <a:r>
              <a:rPr lang="ru-RU" sz="4000" dirty="0">
                <a:ln w="12700">
                  <a:solidFill>
                    <a:srgbClr val="000000"/>
                  </a:solidFill>
                </a:ln>
                <a:solidFill>
                  <a:srgbClr val="000000">
                    <a:alpha val="100000"/>
                  </a:srgbClr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долгосрочных проектов с региональными представительствами </a:t>
            </a:r>
            <a:r>
              <a:rPr lang="ru-RU" sz="4000" dirty="0" err="1">
                <a:ln w="12700">
                  <a:solidFill>
                    <a:srgbClr val="000000"/>
                  </a:solidFill>
                </a:ln>
                <a:solidFill>
                  <a:srgbClr val="000000">
                    <a:alpha val="100000"/>
                  </a:srgbClr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госкорпораций</a:t>
            </a:r>
            <a:r>
              <a:rPr lang="ru-RU" sz="4000" dirty="0">
                <a:ln w="12700">
                  <a:solidFill>
                    <a:srgbClr val="000000"/>
                  </a:solidFill>
                </a:ln>
                <a:solidFill>
                  <a:srgbClr val="000000">
                    <a:alpha val="100000"/>
                  </a:srgbClr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, бизнес-сообществом, учебными заведениями, общественными объединениями и </a:t>
            </a:r>
            <a:r>
              <a:rPr lang="ru-RU" sz="4000" dirty="0" smtClean="0">
                <a:ln w="12700">
                  <a:solidFill>
                    <a:srgbClr val="000000"/>
                  </a:solidFill>
                </a:ln>
                <a:solidFill>
                  <a:srgbClr val="000000">
                    <a:alpha val="100000"/>
                  </a:srgbClr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НКО:</a:t>
            </a:r>
            <a:endParaRPr lang="en-US" sz="4000" dirty="0"/>
          </a:p>
        </p:txBody>
      </p:sp>
      <p:sp>
        <p:nvSpPr>
          <p:cNvPr id="21" name="Text 4">
            <a:extLst>
              <a:ext uri="{FF2B5EF4-FFF2-40B4-BE49-F238E27FC236}">
                <a16:creationId xmlns:a16="http://schemas.microsoft.com/office/drawing/2014/main" id="{8698296A-105F-5E7E-9CE5-B8667A7E3524}"/>
              </a:ext>
            </a:extLst>
          </p:cNvPr>
          <p:cNvSpPr/>
          <p:nvPr/>
        </p:nvSpPr>
        <p:spPr>
          <a:xfrm>
            <a:off x="2019301" y="7694180"/>
            <a:ext cx="19733986" cy="22905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ru-RU" sz="4000" dirty="0" smtClean="0">
                <a:ln w="12700">
                  <a:solidFill>
                    <a:srgbClr val="000000"/>
                  </a:solidFill>
                </a:ln>
                <a:solidFill>
                  <a:srgbClr val="000000">
                    <a:alpha val="100000"/>
                  </a:srgbClr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Участие в федеральных акциях, организация и проведение собственных мероприятий:</a:t>
            </a:r>
            <a:endParaRPr lang="en-US" sz="4000" dirty="0"/>
          </a:p>
        </p:txBody>
      </p:sp>
      <p:sp>
        <p:nvSpPr>
          <p:cNvPr id="24" name="Text 4">
            <a:extLst>
              <a:ext uri="{FF2B5EF4-FFF2-40B4-BE49-F238E27FC236}">
                <a16:creationId xmlns:a16="http://schemas.microsoft.com/office/drawing/2014/main" id="{8698296A-105F-5E7E-9CE5-B8667A7E3524}"/>
              </a:ext>
            </a:extLst>
          </p:cNvPr>
          <p:cNvSpPr/>
          <p:nvPr/>
        </p:nvSpPr>
        <p:spPr>
          <a:xfrm>
            <a:off x="2043882" y="10724654"/>
            <a:ext cx="19733986" cy="22905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ru-RU" sz="4000" dirty="0" smtClean="0">
                <a:ln w="12700">
                  <a:solidFill>
                    <a:srgbClr val="000000"/>
                  </a:solidFill>
                </a:ln>
                <a:solidFill>
                  <a:srgbClr val="000000">
                    <a:alpha val="100000"/>
                  </a:srgbClr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Перечень </a:t>
            </a:r>
            <a:r>
              <a:rPr lang="ru-RU" sz="4000" smtClean="0">
                <a:ln w="12700">
                  <a:solidFill>
                    <a:srgbClr val="000000"/>
                  </a:solidFill>
                </a:ln>
                <a:solidFill>
                  <a:srgbClr val="000000">
                    <a:alpha val="100000"/>
                  </a:srgbClr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наград Службы крови региона: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2320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110</Words>
  <Application>Microsoft Office PowerPoint</Application>
  <PresentationFormat>Произвольный</PresentationFormat>
  <Paragraphs>21</Paragraphs>
  <Slides>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1" baseType="lpstr">
      <vt:lpstr>Calibri</vt:lpstr>
      <vt:lpstr>Arial</vt:lpstr>
      <vt:lpstr>Aptos</vt:lpstr>
      <vt:lpstr>Gilroy Bold</vt:lpstr>
      <vt:lpstr>Gilroy Regular</vt:lpstr>
      <vt:lpstr>Gilroy-SemiboldItalic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Енот</cp:lastModifiedBy>
  <cp:revision>12</cp:revision>
  <dcterms:created xsi:type="dcterms:W3CDTF">2025-09-02T07:46:12Z</dcterms:created>
  <dcterms:modified xsi:type="dcterms:W3CDTF">2025-09-13T08:38:23Z</dcterms:modified>
</cp:coreProperties>
</file>